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84" r:id="rId1"/>
  </p:sldMasterIdLst>
  <p:notesMasterIdLst>
    <p:notesMasterId r:id="rId18"/>
  </p:notesMasterIdLst>
  <p:sldIdLst>
    <p:sldId id="256" r:id="rId2"/>
    <p:sldId id="397" r:id="rId3"/>
    <p:sldId id="419" r:id="rId4"/>
    <p:sldId id="398" r:id="rId5"/>
    <p:sldId id="420" r:id="rId6"/>
    <p:sldId id="425" r:id="rId7"/>
    <p:sldId id="421" r:id="rId8"/>
    <p:sldId id="422" r:id="rId9"/>
    <p:sldId id="423" r:id="rId10"/>
    <p:sldId id="426" r:id="rId11"/>
    <p:sldId id="404" r:id="rId12"/>
    <p:sldId id="408" r:id="rId13"/>
    <p:sldId id="415" r:id="rId14"/>
    <p:sldId id="424" r:id="rId15"/>
    <p:sldId id="427" r:id="rId16"/>
    <p:sldId id="286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an Feng" initials="TF" lastIdx="1" clrIdx="0">
    <p:extLst>
      <p:ext uri="{19B8F6BF-5375-455C-9EA6-DF929625EA0E}">
        <p15:presenceInfo xmlns:p15="http://schemas.microsoft.com/office/powerpoint/2012/main" userId="7d33dddebd04a7c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751"/>
    <a:srgbClr val="CC3333"/>
    <a:srgbClr val="E0AA62"/>
    <a:srgbClr val="F15D15"/>
    <a:srgbClr val="F69161"/>
    <a:srgbClr val="FED2D2"/>
    <a:srgbClr val="F564E3"/>
    <a:srgbClr val="00BA38"/>
    <a:srgbClr val="00BFC4"/>
    <a:srgbClr val="B7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0" autoAdjust="0"/>
    <p:restoredTop sz="94007" autoAdjust="0"/>
  </p:normalViewPr>
  <p:slideViewPr>
    <p:cSldViewPr snapToGrid="0">
      <p:cViewPr varScale="1">
        <p:scale>
          <a:sx n="107" d="100"/>
          <a:sy n="107" d="100"/>
        </p:scale>
        <p:origin x="177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768D1A-FF65-4A24-A308-5B85F1EA9C1D}" type="datetimeFigureOut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676C5-9B59-48C5-9F6C-B7064A1B08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590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大家好，今天我总结一下</a:t>
            </a:r>
            <a:r>
              <a:rPr lang="en-US" altLang="zh-CN" dirty="0" err="1"/>
              <a:t>GeACT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591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78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96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52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2398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364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887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227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526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450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547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76C5-9B59-48C5-9F6C-B7064A1B084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785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E3738-020A-446A-94E9-31A379A10A7A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520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2DE03-E97E-464B-AE5F-914C6A8B48DE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636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24AC5-4702-4727-A747-38AF8FFAD8CD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92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BE0B3-124F-4332-8FC0-993DF135F2F1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28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031BE-81D9-4C99-B558-E4BF12EC3564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488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CC1A-11CA-4C8B-827E-9843406866CA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5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E53BE-89F2-48F1-875F-4491E365AAB5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960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EA13-8707-47DB-B2DC-F8B0A4A78ECA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966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4A677-97DF-42B1-953A-BA0262D5A8F9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34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8830-FDEF-44BD-98A3-C91A3630764F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964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基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3635-B556-4C01-BA04-11943493247A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522000" y="855133"/>
            <a:ext cx="810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20821" y="354683"/>
            <a:ext cx="8100000" cy="46736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752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E554C55-489C-4CDF-8AE8-57FB6AB86D92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81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CDF96B-7EDC-46DF-90FC-609B09E0F767}" type="datetime1">
              <a:rPr lang="zh-CN" altLang="en-US" smtClean="0"/>
              <a:t>2020/11/3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CDCC3AF-0DB1-4C22-8554-517C7F4EED4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123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6" r:id="rId8"/>
    <p:sldLayoutId id="2147483692" r:id="rId9"/>
    <p:sldLayoutId id="2147483693" r:id="rId10"/>
    <p:sldLayoutId id="2147483694" r:id="rId11"/>
    <p:sldLayoutId id="2147483695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geact.gao-lab.org/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bigd.big.ac.cn/gsa-human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altLang="zh-CN" sz="4400" spc="-49" dirty="0" err="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GeACT</a:t>
            </a:r>
            <a:r>
              <a:rPr lang="en-US" altLang="zh-CN" sz="4400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update</a:t>
            </a:r>
            <a:br>
              <a:rPr lang="en-US" altLang="zh-CN" sz="4400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r>
              <a:rPr lang="en-US" altLang="zh-CN" sz="3200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Genomic Architecture of Cells in Tissues</a:t>
            </a:r>
            <a:endParaRPr lang="zh-CN" altLang="en-US" sz="1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9AEC2208-1849-42C1-83DE-8D4426B59247}" type="datetime1">
              <a:rPr lang="en-US" altLang="zh-CN" smtClean="0">
                <a:latin typeface="Arial" panose="020B0604020202020204" pitchFamily="34" charset="0"/>
                <a:cs typeface="Arial" panose="020B0604020202020204" pitchFamily="34" charset="0"/>
              </a:rPr>
              <a:t>11/3/2020</a:t>
            </a:fld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003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Small intestine (14w ~ 20w)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Differentially expressed genes</a:t>
            </a:r>
            <a:endParaRPr lang="zh-CN" altLang="zh-CN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F2D379-E830-4DBA-A329-286D7109B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08" y="2020915"/>
            <a:ext cx="3240000" cy="324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CBE01EB-056B-4DA0-866F-B57918216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292" y="2020915"/>
            <a:ext cx="486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54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The gene module map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1BC1856-E25C-4D57-BA6A-3F77E3E32123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Three cell types in 14-week-old were added.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9AB2B4-C8AB-4A59-B318-854502172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21" y="1316389"/>
            <a:ext cx="2607861" cy="490891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00BE49-F0DE-47D9-B12F-741CE5A54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5320" y="2709000"/>
            <a:ext cx="432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84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Website (design for update)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9F5B7A-99DF-496D-B52A-1D3052496DBA}"/>
              </a:ext>
            </a:extLst>
          </p:cNvPr>
          <p:cNvSpPr txBox="1"/>
          <p:nvPr/>
        </p:nvSpPr>
        <p:spPr>
          <a:xfrm>
            <a:off x="5124450" y="5925150"/>
            <a:ext cx="3496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http://geact.gao-lab.org/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ED635A2-8A7B-46F5-BC8A-6FD96AFA9A49}"/>
              </a:ext>
            </a:extLst>
          </p:cNvPr>
          <p:cNvGrpSpPr>
            <a:grpSpLocks noChangeAspect="1"/>
          </p:cNvGrpSpPr>
          <p:nvPr/>
        </p:nvGrpSpPr>
        <p:grpSpPr>
          <a:xfrm>
            <a:off x="520821" y="1037239"/>
            <a:ext cx="3127661" cy="2808000"/>
            <a:chOff x="520821" y="1037239"/>
            <a:chExt cx="4050000" cy="363607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73C356B-7AF6-4385-903A-9148367F08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52" b="92801"/>
            <a:stretch/>
          </p:blipFill>
          <p:spPr>
            <a:xfrm>
              <a:off x="2112675" y="1037239"/>
              <a:ext cx="2458146" cy="26679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7D3D49D-C704-40B5-9782-3F2895B049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9" b="92801"/>
            <a:stretch/>
          </p:blipFill>
          <p:spPr>
            <a:xfrm>
              <a:off x="520821" y="1037239"/>
              <a:ext cx="1336554" cy="26679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721D862A-E1CD-45ED-8716-5F0F3EAA3F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68" t="9089" r="25173"/>
            <a:stretch/>
          </p:blipFill>
          <p:spPr>
            <a:xfrm>
              <a:off x="520821" y="1304029"/>
              <a:ext cx="4038600" cy="3369288"/>
            </a:xfrm>
            <a:prstGeom prst="rect">
              <a:avLst/>
            </a:prstGeom>
          </p:spPr>
        </p:pic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E2CFF9FB-4199-4E1D-B419-382B81088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433" y="1037239"/>
            <a:ext cx="2808000" cy="2808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4605CE1-9C17-4BAC-B2D1-B17CED470C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21" y="3930153"/>
            <a:ext cx="3911799" cy="198000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14CB230-EFCB-4970-9D0A-AB510D56B5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433" y="3930153"/>
            <a:ext cx="3809388" cy="1980000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A98D2D42-EB8D-4411-8322-FC0C1B36F088}"/>
              </a:ext>
            </a:extLst>
          </p:cNvPr>
          <p:cNvSpPr/>
          <p:nvPr/>
        </p:nvSpPr>
        <p:spPr>
          <a:xfrm>
            <a:off x="4819053" y="1752600"/>
            <a:ext cx="499707" cy="6934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5FA0C456-DD26-4930-959A-45268695F0C7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2484120" y="2446019"/>
            <a:ext cx="2584787" cy="14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EC83A09-C0FC-4669-93D5-423C29F2BBD4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5068907" y="2446019"/>
            <a:ext cx="1636693" cy="14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CD5B300E-52B9-4A14-B0F1-254B1EE267A9}"/>
              </a:ext>
            </a:extLst>
          </p:cNvPr>
          <p:cNvSpPr txBox="1"/>
          <p:nvPr/>
        </p:nvSpPr>
        <p:spPr>
          <a:xfrm>
            <a:off x="72000" y="6459786"/>
            <a:ext cx="5662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Website set up by Shen Lu and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Dechang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Yang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DA2534D-CF90-4FBD-AB2E-8B4F6521F981}"/>
              </a:ext>
            </a:extLst>
          </p:cNvPr>
          <p:cNvSpPr/>
          <p:nvPr/>
        </p:nvSpPr>
        <p:spPr>
          <a:xfrm>
            <a:off x="1640413" y="4118834"/>
            <a:ext cx="402699" cy="84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10-14w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8C8828A-22BA-475A-9A9A-0DD8BAC88FA2}"/>
              </a:ext>
            </a:extLst>
          </p:cNvPr>
          <p:cNvSpPr/>
          <p:nvPr/>
        </p:nvSpPr>
        <p:spPr>
          <a:xfrm>
            <a:off x="2080249" y="4118834"/>
            <a:ext cx="402699" cy="84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19-21w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158B046-38B7-4E0D-8405-F7F35BDF280D}"/>
              </a:ext>
            </a:extLst>
          </p:cNvPr>
          <p:cNvSpPr/>
          <p:nvPr/>
        </p:nvSpPr>
        <p:spPr>
          <a:xfrm>
            <a:off x="6724650" y="4118834"/>
            <a:ext cx="402699" cy="84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10-14w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A1528FFE-DFCE-4596-8330-51A0B6A2BBE0}"/>
              </a:ext>
            </a:extLst>
          </p:cNvPr>
          <p:cNvSpPr/>
          <p:nvPr/>
        </p:nvSpPr>
        <p:spPr>
          <a:xfrm>
            <a:off x="7164486" y="4118834"/>
            <a:ext cx="402699" cy="84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19-21w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1CE8811-DD47-43D5-8671-E3BF2D35E1F3}"/>
              </a:ext>
            </a:extLst>
          </p:cNvPr>
          <p:cNvSpPr/>
          <p:nvPr/>
        </p:nvSpPr>
        <p:spPr>
          <a:xfrm>
            <a:off x="809583" y="4169763"/>
            <a:ext cx="377868" cy="84002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tSNE</a:t>
            </a:r>
            <a:endParaRPr lang="zh-CN" altLang="en-US" sz="5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10C0488-9B9E-4FB7-B923-5F60FC9C4E99}"/>
              </a:ext>
            </a:extLst>
          </p:cNvPr>
          <p:cNvSpPr/>
          <p:nvPr/>
        </p:nvSpPr>
        <p:spPr>
          <a:xfrm>
            <a:off x="809583" y="4296678"/>
            <a:ext cx="377869" cy="84002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UMAP</a:t>
            </a:r>
            <a:endParaRPr lang="zh-CN" altLang="en-US" sz="5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A935794-6811-4474-969E-5CF49A5011A4}"/>
              </a:ext>
            </a:extLst>
          </p:cNvPr>
          <p:cNvSpPr/>
          <p:nvPr/>
        </p:nvSpPr>
        <p:spPr>
          <a:xfrm>
            <a:off x="5053826" y="4169763"/>
            <a:ext cx="377868" cy="84002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 err="1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tSNE</a:t>
            </a:r>
            <a:endParaRPr lang="zh-CN" altLang="en-US" sz="5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3578CEB-890B-4CC7-BA94-6FE75825A9F8}"/>
              </a:ext>
            </a:extLst>
          </p:cNvPr>
          <p:cNvSpPr/>
          <p:nvPr/>
        </p:nvSpPr>
        <p:spPr>
          <a:xfrm>
            <a:off x="5053826" y="4296678"/>
            <a:ext cx="377869" cy="84002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UMAP</a:t>
            </a:r>
            <a:endParaRPr lang="zh-CN" altLang="en-US" sz="5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604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Website (design for update)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B9E9DA9-7342-46B0-8184-FF83BA3F3D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21" y="1543282"/>
            <a:ext cx="7200000" cy="34332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8914C8D-CA7A-4788-BF65-BD6E5C9A4D05}"/>
              </a:ext>
            </a:extLst>
          </p:cNvPr>
          <p:cNvSpPr txBox="1"/>
          <p:nvPr/>
        </p:nvSpPr>
        <p:spPr>
          <a:xfrm>
            <a:off x="72000" y="6459786"/>
            <a:ext cx="5662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Website set up by Shen Lu and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Dechang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Yang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EDC61EE-A7B3-4B9D-933E-D5EDE1E07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492" y="5259597"/>
            <a:ext cx="1095528" cy="43821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0219279-D2F2-4746-A71D-A96959B009A6}"/>
              </a:ext>
            </a:extLst>
          </p:cNvPr>
          <p:cNvSpPr txBox="1"/>
          <p:nvPr/>
        </p:nvSpPr>
        <p:spPr>
          <a:xfrm>
            <a:off x="4217668" y="5343060"/>
            <a:ext cx="1443992" cy="276999"/>
          </a:xfrm>
          <a:prstGeom prst="rect">
            <a:avLst/>
          </a:prstGeom>
          <a:solidFill>
            <a:srgbClr val="FEC751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gene module table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54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Website (design for update)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A0718EC-1F40-4033-95E3-C6B5570CB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21" y="1804292"/>
            <a:ext cx="7200000" cy="260487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8914C8D-CA7A-4788-BF65-BD6E5C9A4D05}"/>
              </a:ext>
            </a:extLst>
          </p:cNvPr>
          <p:cNvSpPr txBox="1"/>
          <p:nvPr/>
        </p:nvSpPr>
        <p:spPr>
          <a:xfrm>
            <a:off x="72000" y="6459786"/>
            <a:ext cx="5662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Website set up by Shen Lu and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Dechang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Yang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154411B-2DBC-412C-9DA0-61C3299E7208}"/>
              </a:ext>
            </a:extLst>
          </p:cNvPr>
          <p:cNvSpPr/>
          <p:nvPr/>
        </p:nvSpPr>
        <p:spPr>
          <a:xfrm>
            <a:off x="1808064" y="2147885"/>
            <a:ext cx="402699" cy="8400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Stage</a:t>
            </a:r>
            <a:endParaRPr lang="zh-CN" altLang="en-US" sz="5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EF3889B-D24C-4758-8704-8DB673F5A56E}"/>
              </a:ext>
            </a:extLst>
          </p:cNvPr>
          <p:cNvSpPr/>
          <p:nvPr/>
        </p:nvSpPr>
        <p:spPr>
          <a:xfrm>
            <a:off x="4565650" y="2105884"/>
            <a:ext cx="402699" cy="84002"/>
          </a:xfrm>
          <a:prstGeom prst="rect">
            <a:avLst/>
          </a:prstGeom>
          <a:solidFill>
            <a:srgbClr val="CC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ATAC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B2AD57B-44DE-4645-8880-8F00170B3DFE}"/>
              </a:ext>
            </a:extLst>
          </p:cNvPr>
          <p:cNvSpPr/>
          <p:nvPr/>
        </p:nvSpPr>
        <p:spPr>
          <a:xfrm>
            <a:off x="4329113" y="1976281"/>
            <a:ext cx="750887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F8702E2-AD2E-4303-9D94-29356B70E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585" y="5123143"/>
            <a:ext cx="1095528" cy="43821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C5E68C7-F93B-478C-95F5-D4E6FC85808C}"/>
              </a:ext>
            </a:extLst>
          </p:cNvPr>
          <p:cNvSpPr/>
          <p:nvPr/>
        </p:nvSpPr>
        <p:spPr>
          <a:xfrm>
            <a:off x="970820" y="4555199"/>
            <a:ext cx="70900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Before downloading, please request for data in the Genome Sequence Archive (</a:t>
            </a:r>
            <a:r>
              <a:rPr lang="en-US" altLang="zh-CN" sz="1400" u="sng" dirty="0">
                <a:solidFill>
                  <a:srgbClr val="0563C1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  <a:hlinkClick r:id="rId4"/>
              </a:rPr>
              <a:t>https://bigd.big.ac.cn/gsa-human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ID of </a:t>
            </a:r>
            <a:r>
              <a:rPr lang="en-US" altLang="zh-CN" sz="1400" u="sng" dirty="0">
                <a:solidFill>
                  <a:srgbClr val="0563C1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HRA000330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  <a:endParaRPr lang="zh-CN" altLang="zh-CN" sz="1400" dirty="0"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B987D53-2996-4961-B721-384129E4E650}"/>
              </a:ext>
            </a:extLst>
          </p:cNvPr>
          <p:cNvSpPr txBox="1"/>
          <p:nvPr/>
        </p:nvSpPr>
        <p:spPr>
          <a:xfrm>
            <a:off x="5424826" y="5211371"/>
            <a:ext cx="599094" cy="276999"/>
          </a:xfrm>
          <a:prstGeom prst="rect">
            <a:avLst/>
          </a:prstGeom>
          <a:solidFill>
            <a:srgbClr val="FEC751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matrix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D6AB568-360D-48D2-95FC-9F63723D4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461" y="5130448"/>
            <a:ext cx="1095528" cy="43821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76E9879-E300-410E-9C7F-F0245DD559FF}"/>
              </a:ext>
            </a:extLst>
          </p:cNvPr>
          <p:cNvSpPr txBox="1"/>
          <p:nvPr/>
        </p:nvSpPr>
        <p:spPr>
          <a:xfrm>
            <a:off x="7167638" y="5218674"/>
            <a:ext cx="893272" cy="276999"/>
          </a:xfrm>
          <a:prstGeom prst="rect">
            <a:avLst/>
          </a:prstGeom>
          <a:solidFill>
            <a:srgbClr val="FEC751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meta table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38A79DE-B488-48D2-ACA0-3A2047A535AC}"/>
              </a:ext>
            </a:extLst>
          </p:cNvPr>
          <p:cNvSpPr/>
          <p:nvPr/>
        </p:nvSpPr>
        <p:spPr>
          <a:xfrm>
            <a:off x="4127763" y="2105884"/>
            <a:ext cx="402699" cy="84002"/>
          </a:xfrm>
          <a:prstGeom prst="rect">
            <a:avLst/>
          </a:prstGeom>
          <a:solidFill>
            <a:srgbClr val="CC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" dirty="0">
                <a:latin typeface="Arial" panose="020B0604020202020204" pitchFamily="34" charset="0"/>
                <a:cs typeface="Arial" panose="020B0604020202020204" pitchFamily="34" charset="0"/>
              </a:rPr>
              <a:t>RNA</a:t>
            </a:r>
            <a:endParaRPr lang="zh-CN" altLang="en-US" sz="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024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6. </a:t>
            </a:r>
            <a:r>
              <a:rPr lang="en-US" altLang="zh-CN" dirty="0" err="1"/>
              <a:t>scRNA</a:t>
            </a:r>
            <a:r>
              <a:rPr lang="en-US" altLang="zh-CN" dirty="0"/>
              <a:t>-seq method estimation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A8DFEA-6DB6-411B-A493-2E3F95DBB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1" y="943568"/>
            <a:ext cx="2520000" cy="252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F6F9E9E-AB6F-4C5A-BF3A-76D500B23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821" y="943568"/>
            <a:ext cx="5040000" cy="252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B672D97-46CD-4968-819E-7434DDCBF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034" y="3503274"/>
            <a:ext cx="5400000" cy="1350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5422D7A-B9FA-4BF6-AA0D-F422517CBC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6034" y="4874330"/>
            <a:ext cx="5400000" cy="1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35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4294967295"/>
          </p:nvPr>
        </p:nvSpPr>
        <p:spPr>
          <a:xfrm>
            <a:off x="800100" y="2703513"/>
            <a:ext cx="7543800" cy="1450975"/>
          </a:xfrm>
        </p:spPr>
        <p:txBody>
          <a:bodyPr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Thanks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57EA99A-6451-46C0-80E5-503B8E2E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CC3AF-0DB1-4C22-8554-517C7F4EED4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955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1B5634-88FA-4AE4-88F7-7D0D5F2D4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21" y="2796238"/>
            <a:ext cx="7920000" cy="2854243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Overview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810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More data from 14-week-old samples.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RNA: 31,208 -&gt; 37,269 cells (new data: stomach and small intestine)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ATAC: 21,381 -&gt; ?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0C9D862-3FBF-4205-AA92-58FA88742449}"/>
              </a:ext>
            </a:extLst>
          </p:cNvPr>
          <p:cNvSpPr txBox="1"/>
          <p:nvPr/>
        </p:nvSpPr>
        <p:spPr>
          <a:xfrm>
            <a:off x="637714" y="3550022"/>
            <a:ext cx="12179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10-14 weeks</a:t>
            </a:r>
            <a:endParaRPr lang="zh-CN" altLang="en-US" sz="1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905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Stomach (14w)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dirty="0">
                <a:latin typeface="Arial" panose="020B0604020202020204" pitchFamily="34" charset="0"/>
                <a:cs typeface="Arial" panose="020B0604020202020204" pitchFamily="34" charset="0"/>
              </a:rPr>
              <a:t>58278 genes * 4032 cells -&gt; 26555 genes * 3146 cells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DB52196-C624-4364-A622-15985869A720}"/>
              </a:ext>
            </a:extLst>
          </p:cNvPr>
          <p:cNvSpPr/>
          <p:nvPr/>
        </p:nvSpPr>
        <p:spPr>
          <a:xfrm>
            <a:off x="269507" y="1434164"/>
            <a:ext cx="635268" cy="65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B8F33A-F31A-405D-A175-D0751CF370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19" b="16082"/>
          <a:stretch/>
        </p:blipFill>
        <p:spPr>
          <a:xfrm>
            <a:off x="520821" y="2088682"/>
            <a:ext cx="4320000" cy="301532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7FC2C2B-41A2-465A-A254-71CAE8790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2135" y="2087207"/>
            <a:ext cx="3016800" cy="30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6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Stomach (14w)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dirty="0">
                <a:latin typeface="Arial" panose="020B0604020202020204" pitchFamily="34" charset="0"/>
                <a:cs typeface="Arial" panose="020B0604020202020204" pitchFamily="34" charset="0"/>
              </a:rPr>
              <a:t>58278 genes * 4032 cells -&gt; 26555 genes * 3146 cells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DB52196-C624-4364-A622-15985869A720}"/>
              </a:ext>
            </a:extLst>
          </p:cNvPr>
          <p:cNvSpPr/>
          <p:nvPr/>
        </p:nvSpPr>
        <p:spPr>
          <a:xfrm>
            <a:off x="269507" y="1434164"/>
            <a:ext cx="635268" cy="65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5C2359D-FFCC-4DF1-8361-84A3DE60A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553" y="1920600"/>
            <a:ext cx="3016800" cy="3016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EDEE7D6-5B02-4A14-91F1-B0E99A273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821" y="1920600"/>
            <a:ext cx="3016800" cy="30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91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Stomach (14w ~ 20w)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burst of epithelial cells and immune cells in 20-week-old.</a:t>
            </a:r>
            <a:endParaRPr lang="zh-CN" altLang="zh-CN" b="1" dirty="0"/>
          </a:p>
          <a:p>
            <a:r>
              <a:rPr lang="en-US" altLang="zh-CN" dirty="0"/>
              <a:t>The shift of cell type composition in fibroblasts.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Immunostaining?</a:t>
            </a:r>
            <a:endParaRPr lang="zh-CN" altLang="zh-CN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13BAA5-30B4-4796-B7B5-586311AA5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1" y="1920600"/>
            <a:ext cx="4525200" cy="3016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BF0E6F1-3FA1-4407-AC1D-BB5FDF891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821" y="1920600"/>
            <a:ext cx="4525200" cy="30168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3ED1CB96-7D36-4018-AC1F-6B8DB4CC9838}"/>
              </a:ext>
            </a:extLst>
          </p:cNvPr>
          <p:cNvSpPr/>
          <p:nvPr/>
        </p:nvSpPr>
        <p:spPr>
          <a:xfrm>
            <a:off x="655292" y="5256381"/>
            <a:ext cx="802532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EPCAM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E57493C-C32F-4726-A519-DB9C8B5C0AA9}"/>
              </a:ext>
            </a:extLst>
          </p:cNvPr>
          <p:cNvSpPr/>
          <p:nvPr/>
        </p:nvSpPr>
        <p:spPr>
          <a:xfrm>
            <a:off x="1595731" y="5256381"/>
            <a:ext cx="736866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PTPRC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40FB47A-60F4-4566-8F0C-EE112D443A3E}"/>
              </a:ext>
            </a:extLst>
          </p:cNvPr>
          <p:cNvSpPr/>
          <p:nvPr/>
        </p:nvSpPr>
        <p:spPr>
          <a:xfrm>
            <a:off x="2470504" y="5256381"/>
            <a:ext cx="588724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DAPI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165BD52-8F3E-4B46-8F7A-72898BE6B49A}"/>
              </a:ext>
            </a:extLst>
          </p:cNvPr>
          <p:cNvSpPr/>
          <p:nvPr/>
        </p:nvSpPr>
        <p:spPr>
          <a:xfrm>
            <a:off x="5191433" y="5256381"/>
            <a:ext cx="965527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ADAM28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33CA9B-9EC0-4308-B639-32CF57432998}"/>
              </a:ext>
            </a:extLst>
          </p:cNvPr>
          <p:cNvSpPr/>
          <p:nvPr/>
        </p:nvSpPr>
        <p:spPr>
          <a:xfrm>
            <a:off x="6285902" y="5256381"/>
            <a:ext cx="770218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FBLN1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F1008D7-0021-4830-821C-46330378ED4B}"/>
              </a:ext>
            </a:extLst>
          </p:cNvPr>
          <p:cNvSpPr/>
          <p:nvPr/>
        </p:nvSpPr>
        <p:spPr>
          <a:xfrm>
            <a:off x="11497" y="5204248"/>
            <a:ext cx="540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/>
              <a:t>14w</a:t>
            </a:r>
          </a:p>
          <a:p>
            <a:pPr algn="ctr"/>
            <a:r>
              <a:rPr lang="en-US" altLang="zh-CN" sz="1600" dirty="0"/>
              <a:t>20w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97377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Stomach (14w ~ 20w)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Differentially expressed genes</a:t>
            </a:r>
            <a:endParaRPr lang="zh-CN" altLang="zh-CN" dirty="0">
              <a:solidFill>
                <a:srgbClr val="FF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E39687-9D56-406A-93DA-260B20A15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62" y="1644312"/>
            <a:ext cx="3240000" cy="32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F67153C-6BB4-4CB3-98B9-47AD67508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326" y="1644312"/>
            <a:ext cx="4861112" cy="324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98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Small intestine (14w)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dirty="0">
                <a:latin typeface="Arial" panose="020B0604020202020204" pitchFamily="34" charset="0"/>
                <a:cs typeface="Arial" panose="020B0604020202020204" pitchFamily="34" charset="0"/>
              </a:rPr>
              <a:t>58278 genes * 4608 cells -&gt; 27427 genes * 2915 cells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DB52196-C624-4364-A622-15985869A720}"/>
              </a:ext>
            </a:extLst>
          </p:cNvPr>
          <p:cNvSpPr/>
          <p:nvPr/>
        </p:nvSpPr>
        <p:spPr>
          <a:xfrm>
            <a:off x="269507" y="1434164"/>
            <a:ext cx="635268" cy="65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8D1892-125A-4F3F-8816-69234FD983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2" b="14118"/>
          <a:stretch/>
        </p:blipFill>
        <p:spPr>
          <a:xfrm>
            <a:off x="520821" y="1920600"/>
            <a:ext cx="4143361" cy="3016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5EFF99A-9AC5-40E2-A031-0AD52857F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427" y="1920600"/>
            <a:ext cx="3016800" cy="30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54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Small intestine (14w)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dirty="0">
                <a:latin typeface="Arial" panose="020B0604020202020204" pitchFamily="34" charset="0"/>
                <a:cs typeface="Arial" panose="020B0604020202020204" pitchFamily="34" charset="0"/>
              </a:rPr>
              <a:t>58278 genes * 4608 cells -&gt; 27427 genes * 2915 cells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DB52196-C624-4364-A622-15985869A720}"/>
              </a:ext>
            </a:extLst>
          </p:cNvPr>
          <p:cNvSpPr/>
          <p:nvPr/>
        </p:nvSpPr>
        <p:spPr>
          <a:xfrm>
            <a:off x="269507" y="1434164"/>
            <a:ext cx="635268" cy="65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E7DD5B1-3E1D-4ACA-BAB0-865F03C0D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21" y="1920600"/>
            <a:ext cx="3016800" cy="3016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1B268C-146F-47CB-A933-A827CBB0C2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427" y="1920600"/>
            <a:ext cx="3016800" cy="30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98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8BD4073-778F-4CF0-BDAC-5438534EC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21" y="1920600"/>
            <a:ext cx="4525200" cy="30168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F41D08D-1576-4FCC-8F72-57C65743F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1" y="1920600"/>
            <a:ext cx="4525200" cy="3016800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4240B68-5173-4140-96B0-BD4B52DF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DCC3AF-0DB1-4C22-8554-517C7F4EED48}" type="slidenum">
              <a: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BB6CDDF-7907-4942-9572-0F2CA511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Small intestine (14w ~ 20w)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BC12AC9-5CCE-40DA-A84F-D4DF7469A2FC}"/>
              </a:ext>
            </a:extLst>
          </p:cNvPr>
          <p:cNvSpPr txBox="1"/>
          <p:nvPr/>
        </p:nvSpPr>
        <p:spPr>
          <a:xfrm>
            <a:off x="520821" y="947057"/>
            <a:ext cx="77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burst of epithelial cells and immune cells in 20-week-old.</a:t>
            </a:r>
            <a:endParaRPr lang="zh-CN" altLang="zh-CN" b="1" dirty="0"/>
          </a:p>
          <a:p>
            <a:r>
              <a:rPr lang="en-US" altLang="zh-CN" dirty="0"/>
              <a:t>The shift of cell type composition in fibroblasts.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Immunostaining?</a:t>
            </a:r>
            <a:endParaRPr lang="zh-CN" altLang="zh-CN" dirty="0">
              <a:solidFill>
                <a:srgbClr val="FF000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3850C40-EA58-487B-84D3-A141A94E429B}"/>
              </a:ext>
            </a:extLst>
          </p:cNvPr>
          <p:cNvSpPr/>
          <p:nvPr/>
        </p:nvSpPr>
        <p:spPr>
          <a:xfrm>
            <a:off x="655292" y="5256381"/>
            <a:ext cx="802532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EPCAM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48655CA-C6A3-4DF3-8A18-DD94A7938D9C}"/>
              </a:ext>
            </a:extLst>
          </p:cNvPr>
          <p:cNvSpPr/>
          <p:nvPr/>
        </p:nvSpPr>
        <p:spPr>
          <a:xfrm>
            <a:off x="1595731" y="5256381"/>
            <a:ext cx="736866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PTPRC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5B1121F-4162-4E5D-A0C5-0082AB4B6E49}"/>
              </a:ext>
            </a:extLst>
          </p:cNvPr>
          <p:cNvSpPr/>
          <p:nvPr/>
        </p:nvSpPr>
        <p:spPr>
          <a:xfrm>
            <a:off x="2470504" y="5256381"/>
            <a:ext cx="588724" cy="480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DAPI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B0C503E-278B-4CF9-80D9-B11AD31640D2}"/>
              </a:ext>
            </a:extLst>
          </p:cNvPr>
          <p:cNvSpPr/>
          <p:nvPr/>
        </p:nvSpPr>
        <p:spPr>
          <a:xfrm>
            <a:off x="11497" y="5204248"/>
            <a:ext cx="540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/>
              <a:t>14w</a:t>
            </a:r>
          </a:p>
          <a:p>
            <a:pPr algn="ctr"/>
            <a:r>
              <a:rPr lang="en-US" altLang="zh-CN" sz="1600" dirty="0"/>
              <a:t>20w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63628515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21438</TotalTime>
  <Words>372</Words>
  <Application>Microsoft Office PowerPoint</Application>
  <PresentationFormat>全屏显示(4:3)</PresentationFormat>
  <Paragraphs>93</Paragraphs>
  <Slides>16</Slides>
  <Notes>12</Notes>
  <HiddenSlides>2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宋体</vt:lpstr>
      <vt:lpstr>Arial</vt:lpstr>
      <vt:lpstr>Calibri</vt:lpstr>
      <vt:lpstr>Calibri Light</vt:lpstr>
      <vt:lpstr>Times New Roman</vt:lpstr>
      <vt:lpstr>回顾</vt:lpstr>
      <vt:lpstr>GeACT update Genomic Architecture of Cells in Tissues</vt:lpstr>
      <vt:lpstr>1. Overview</vt:lpstr>
      <vt:lpstr>2. Stomach (14w)</vt:lpstr>
      <vt:lpstr>2. Stomach (14w)</vt:lpstr>
      <vt:lpstr>2. Stomach (14w ~ 20w)</vt:lpstr>
      <vt:lpstr>2. Stomach (14w ~ 20w)</vt:lpstr>
      <vt:lpstr>3. Small intestine (14w)</vt:lpstr>
      <vt:lpstr>3. Small intestine (14w)</vt:lpstr>
      <vt:lpstr>3. Small intestine (14w ~ 20w)</vt:lpstr>
      <vt:lpstr>3. Small intestine (14w ~ 20w)</vt:lpstr>
      <vt:lpstr>4. The gene module map</vt:lpstr>
      <vt:lpstr>5. Website (design for update)</vt:lpstr>
      <vt:lpstr>5. Website (design for update)</vt:lpstr>
      <vt:lpstr>5. Website (design for update)</vt:lpstr>
      <vt:lpstr>6. scRNA-seq method estimation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GeACT_analysis_report</dc:title>
  <dc:creator>Feng Tian</dc:creator>
  <cp:lastModifiedBy>Tian Feng</cp:lastModifiedBy>
  <cp:revision>1712</cp:revision>
  <dcterms:created xsi:type="dcterms:W3CDTF">2017-07-14T15:11:14Z</dcterms:created>
  <dcterms:modified xsi:type="dcterms:W3CDTF">2020-11-03T11:49:05Z</dcterms:modified>
</cp:coreProperties>
</file>